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62" r:id="rId4"/>
    <p:sldId id="287" r:id="rId5"/>
    <p:sldId id="288" r:id="rId6"/>
    <p:sldId id="289" r:id="rId7"/>
    <p:sldId id="290" r:id="rId8"/>
    <p:sldId id="257" r:id="rId9"/>
    <p:sldId id="271" r:id="rId10"/>
    <p:sldId id="272" r:id="rId11"/>
    <p:sldId id="264" r:id="rId12"/>
    <p:sldId id="266" r:id="rId13"/>
    <p:sldId id="267" r:id="rId14"/>
    <p:sldId id="265" r:id="rId15"/>
    <p:sldId id="273" r:id="rId16"/>
    <p:sldId id="269" r:id="rId17"/>
    <p:sldId id="268" r:id="rId18"/>
    <p:sldId id="270" r:id="rId19"/>
    <p:sldId id="261" r:id="rId20"/>
    <p:sldId id="274" r:id="rId21"/>
    <p:sldId id="275" r:id="rId22"/>
    <p:sldId id="276" r:id="rId23"/>
    <p:sldId id="277" r:id="rId24"/>
    <p:sldId id="278" r:id="rId25"/>
    <p:sldId id="286" r:id="rId26"/>
    <p:sldId id="279" r:id="rId27"/>
    <p:sldId id="280" r:id="rId28"/>
    <p:sldId id="281" r:id="rId29"/>
    <p:sldId id="282" r:id="rId30"/>
    <p:sldId id="284" r:id="rId31"/>
    <p:sldId id="285" r:id="rId32"/>
    <p:sldId id="260" r:id="rId33"/>
    <p:sldId id="26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150" autoAdjust="0"/>
  </p:normalViewPr>
  <p:slideViewPr>
    <p:cSldViewPr snapToGrid="0" snapToObjects="1">
      <p:cViewPr>
        <p:scale>
          <a:sx n="103" d="100"/>
          <a:sy n="103" d="100"/>
        </p:scale>
        <p:origin x="-1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1B9D-1594-6349-9CDA-D830B4E3E04A}" type="datetimeFigureOut">
              <a:rPr lang="en-US" smtClean="0"/>
              <a:t>11/4/14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CC54C-4FAE-9040-9F1E-7CB873F8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85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http://</a:t>
            </a:r>
            <a:r>
              <a:rPr lang="it-IT" dirty="0" err="1" smtClean="0"/>
              <a:t>www.brooklynvegan.com</a:t>
            </a:r>
            <a:r>
              <a:rPr lang="it-IT" dirty="0" smtClean="0"/>
              <a:t>/</a:t>
            </a:r>
            <a:r>
              <a:rPr lang="it-IT" dirty="0" err="1" smtClean="0"/>
              <a:t>img</a:t>
            </a:r>
            <a:r>
              <a:rPr lang="it-IT" dirty="0" smtClean="0"/>
              <a:t>/music2/</a:t>
            </a:r>
            <a:r>
              <a:rPr lang="it-IT" dirty="0" err="1" smtClean="0"/>
              <a:t>cat_lasers_eyes.jpg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Photo: </a:t>
            </a:r>
            <a:r>
              <a:rPr lang="en-US" dirty="0" smtClean="0"/>
              <a:t>Kate </a:t>
            </a:r>
            <a:r>
              <a:rPr lang="en-US" dirty="0" err="1" smtClean="0"/>
              <a:t>Drabinski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4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Stage</a:t>
            </a:r>
            <a:r>
              <a:rPr lang="en-US" baseline="0" dirty="0" smtClean="0"/>
              <a:t> Landscape</a:t>
            </a:r>
            <a:r>
              <a:rPr lang="en-US" dirty="0" smtClean="0"/>
              <a:t> by Paul</a:t>
            </a:r>
            <a:r>
              <a:rPr lang="en-US" baseline="0" dirty="0" smtClean="0"/>
              <a:t> Klee</a:t>
            </a:r>
          </a:p>
          <a:p>
            <a:r>
              <a:rPr lang="en-US" dirty="0" smtClean="0"/>
              <a:t>http://uploads3.wikiart.org/images/</a:t>
            </a:r>
            <a:r>
              <a:rPr lang="en-US" dirty="0" err="1" smtClean="0"/>
              <a:t>paul-klee</a:t>
            </a:r>
            <a:r>
              <a:rPr lang="en-US" dirty="0" smtClean="0"/>
              <a:t>/stage-landscape-1922(1).jpg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9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Reading order vs. interaction order</a:t>
            </a:r>
          </a:p>
          <a:p>
            <a:r>
              <a:rPr lang="en-US" dirty="0" smtClean="0"/>
              <a:t>Meant</a:t>
            </a:r>
            <a:r>
              <a:rPr lang="en-US" baseline="0" dirty="0" smtClean="0"/>
              <a:t> to be read in one order</a:t>
            </a:r>
          </a:p>
          <a:p>
            <a:r>
              <a:rPr lang="en-US" baseline="0" dirty="0" smtClean="0"/>
              <a:t>May be </a:t>
            </a:r>
            <a:r>
              <a:rPr lang="en-US" baseline="0" dirty="0" err="1" smtClean="0"/>
              <a:t>accessted</a:t>
            </a:r>
            <a:r>
              <a:rPr lang="en-US" baseline="0" dirty="0" smtClean="0"/>
              <a:t> in different orders</a:t>
            </a:r>
          </a:p>
          <a:p>
            <a:r>
              <a:rPr lang="en-US" baseline="0" dirty="0" smtClean="0"/>
              <a:t>May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it clear what to do</a:t>
            </a:r>
          </a:p>
          <a:p>
            <a:r>
              <a:rPr lang="en-US" dirty="0" smtClean="0"/>
              <a:t>Make it clear what’s important</a:t>
            </a:r>
          </a:p>
          <a:p>
            <a:r>
              <a:rPr lang="en-US" dirty="0" smtClean="0"/>
              <a:t>Make changes and</a:t>
            </a:r>
            <a:r>
              <a:rPr lang="en-US" baseline="0" dirty="0" smtClean="0"/>
              <a:t> effects clear (feedback)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3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interfacehallofshame.eu</a:t>
            </a:r>
            <a:r>
              <a:rPr lang="en-US" dirty="0" smtClean="0"/>
              <a:t>/</a:t>
            </a:r>
            <a:r>
              <a:rPr lang="en-US" dirty="0" err="1" smtClean="0"/>
              <a:t>www.iarchitect.com</a:t>
            </a:r>
            <a:r>
              <a:rPr lang="en-US" dirty="0" smtClean="0"/>
              <a:t>/</a:t>
            </a:r>
            <a:r>
              <a:rPr lang="en-US" dirty="0" err="1" smtClean="0"/>
              <a:t>visual.htm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48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6-7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http://</a:t>
            </a:r>
            <a:r>
              <a:rPr lang="en-US" b="0" dirty="0" err="1" smtClean="0"/>
              <a:t>www.reddit.com</a:t>
            </a:r>
            <a:r>
              <a:rPr lang="en-US" b="0" dirty="0" smtClean="0"/>
              <a:t>/r/</a:t>
            </a:r>
            <a:r>
              <a:rPr lang="en-US" b="0" dirty="0" err="1" smtClean="0"/>
              <a:t>CrappyDesign</a:t>
            </a:r>
            <a:r>
              <a:rPr lang="en-US" b="0" dirty="0" smtClean="0"/>
              <a:t>/comments/2ggcea/</a:t>
            </a:r>
            <a:r>
              <a:rPr lang="en-US" b="0" dirty="0" err="1" smtClean="0"/>
              <a:t>dont_season_miss_the_finale</a:t>
            </a:r>
            <a:r>
              <a:rPr lang="en-US" b="0" dirty="0" smtClean="0"/>
              <a:t>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Where’s the hierarchy?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CC54C-4FAE-9040-9F1E-7CB873F8A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6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AD56B-19B0-7E49-8A63-E22C22CE478D}" type="datetimeFigureOut">
              <a:rPr lang="en-US" smtClean="0"/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E1AD-80BD-8441-B7AB-37A3E1CCA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6082" y="5633129"/>
            <a:ext cx="5007065" cy="1224871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CSCI 5839 Fall 2014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8020" y="969473"/>
            <a:ext cx="3141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Principles     of</a:t>
            </a:r>
          </a:p>
          <a:p>
            <a:r>
              <a:rPr lang="en-US" dirty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sz="2400" dirty="0" smtClean="0">
                <a:latin typeface="Comic Sans MS"/>
                <a:cs typeface="Comic Sans MS"/>
              </a:rPr>
              <a:t>  visual organization</a:t>
            </a:r>
            <a:endParaRPr lang="en-US" sz="2400" dirty="0">
              <a:latin typeface="Comic Sans MS"/>
              <a:cs typeface="Comic Sans MS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5899135" y="1106019"/>
            <a:ext cx="2075621" cy="2171074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126892"/>
            <a:ext cx="3495834" cy="23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we care about visual design?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just about aesthetics, but…</a:t>
            </a:r>
          </a:p>
          <a:p>
            <a:endParaRPr lang="en-US" dirty="0"/>
          </a:p>
          <a:p>
            <a:r>
              <a:rPr lang="en-US" dirty="0" smtClean="0"/>
              <a:t>Visual design is key to interaction</a:t>
            </a:r>
          </a:p>
          <a:p>
            <a:pPr lvl="1"/>
            <a:r>
              <a:rPr lang="en-US" dirty="0" smtClean="0"/>
              <a:t>We can use principles of visual design to help guide the user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Visual appearance can affect our perception of the app and our relationship to it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Visceral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reflective</a:t>
            </a:r>
            <a:r>
              <a:rPr lang="en-US" dirty="0" smtClean="0"/>
              <a:t> aspects of design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1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 interfaces vs. print documents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Dynamic layout</a:t>
            </a:r>
            <a:endParaRPr lang="en-US" dirty="0"/>
          </a:p>
          <a:p>
            <a:r>
              <a:rPr lang="en-US" dirty="0" smtClean="0"/>
              <a:t>Reachability</a:t>
            </a:r>
          </a:p>
          <a:p>
            <a:r>
              <a:rPr lang="en-US" dirty="0" smtClean="0"/>
              <a:t>Expecting interaction</a:t>
            </a:r>
          </a:p>
          <a:p>
            <a:r>
              <a:rPr lang="en-US" dirty="0" smtClean="0"/>
              <a:t>Flexibility of use</a:t>
            </a:r>
          </a:p>
          <a:p>
            <a:r>
              <a:rPr lang="en-US" dirty="0" smtClean="0"/>
              <a:t>Things change</a:t>
            </a:r>
          </a:p>
          <a:p>
            <a:r>
              <a:rPr lang="en-US" dirty="0" smtClean="0"/>
              <a:t>Content can evolve</a:t>
            </a:r>
          </a:p>
          <a:p>
            <a:r>
              <a:rPr lang="en-US" dirty="0" smtClean="0"/>
              <a:t>Task-driven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</a:p>
          <a:p>
            <a:endParaRPr lang="en-US" dirty="0"/>
          </a:p>
          <a:p>
            <a:r>
              <a:rPr lang="en-US" dirty="0" smtClean="0"/>
              <a:t>No interaction</a:t>
            </a:r>
          </a:p>
          <a:p>
            <a:r>
              <a:rPr lang="en-US" dirty="0" smtClean="0"/>
              <a:t>Similar use</a:t>
            </a:r>
          </a:p>
          <a:p>
            <a:r>
              <a:rPr lang="en-US" dirty="0" smtClean="0"/>
              <a:t>Doesn’t change</a:t>
            </a:r>
          </a:p>
          <a:p>
            <a:r>
              <a:rPr lang="en-US" dirty="0" smtClean="0"/>
              <a:t>Content fixed</a:t>
            </a:r>
          </a:p>
          <a:p>
            <a:r>
              <a:rPr lang="en-US" dirty="0" smtClean="0"/>
              <a:t>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6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visually designing UIs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Skimmable</a:t>
            </a:r>
            <a:endParaRPr lang="en-US" dirty="0"/>
          </a:p>
          <a:p>
            <a:r>
              <a:rPr lang="en-US" dirty="0" smtClean="0"/>
              <a:t>Figure out what’s possible</a:t>
            </a:r>
          </a:p>
          <a:p>
            <a:r>
              <a:rPr lang="en-US" dirty="0" smtClean="0"/>
              <a:t>“Don’t make me think”, make it obvious</a:t>
            </a:r>
          </a:p>
          <a:p>
            <a:r>
              <a:rPr lang="en-US" dirty="0" smtClean="0"/>
              <a:t>Save time / efficiency</a:t>
            </a:r>
          </a:p>
          <a:p>
            <a:r>
              <a:rPr lang="en-US" dirty="0" smtClean="0"/>
              <a:t>Nice to look at</a:t>
            </a:r>
          </a:p>
          <a:p>
            <a:r>
              <a:rPr lang="en-US" dirty="0" smtClean="0"/>
              <a:t>Not cluttered</a:t>
            </a:r>
          </a:p>
          <a:p>
            <a:r>
              <a:rPr lang="en-US" dirty="0" smtClean="0"/>
              <a:t>Aesthetically pleasing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Consequences of UIs with bad visual design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0806" cy="49266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I do?</a:t>
            </a:r>
          </a:p>
          <a:p>
            <a:endParaRPr lang="en-US" dirty="0" smtClean="0"/>
          </a:p>
          <a:p>
            <a:r>
              <a:rPr lang="en-US" dirty="0" smtClean="0"/>
              <a:t>In what order do I do things?</a:t>
            </a:r>
          </a:p>
          <a:p>
            <a:endParaRPr lang="en-US" dirty="0" smtClean="0"/>
          </a:p>
          <a:p>
            <a:r>
              <a:rPr lang="en-US" dirty="0" smtClean="0"/>
              <a:t>What’s </a:t>
            </a:r>
            <a:r>
              <a:rPr lang="en-US" b="1" u="sng" dirty="0" smtClean="0"/>
              <a:t>important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What just happened?</a:t>
            </a:r>
          </a:p>
          <a:p>
            <a:endParaRPr lang="en-US" dirty="0"/>
          </a:p>
          <a:p>
            <a:r>
              <a:rPr lang="en-US" dirty="0" smtClean="0"/>
              <a:t>I can’t find what I’m looking for :(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91" y="1417638"/>
            <a:ext cx="3671005" cy="34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“Obviously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those things are related (or unrelated)”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44" y="3132763"/>
            <a:ext cx="3169980" cy="23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visual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 / organization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Type</a:t>
            </a:r>
          </a:p>
          <a:p>
            <a:endParaRPr lang="en-US" dirty="0" smtClean="0"/>
          </a:p>
          <a:p>
            <a:r>
              <a:rPr lang="en-US" dirty="0" smtClean="0"/>
              <a:t>Symbols / icons / images</a:t>
            </a:r>
          </a:p>
          <a:p>
            <a:r>
              <a:rPr lang="en-US" dirty="0" smtClean="0"/>
              <a:t>Creating conventions</a:t>
            </a:r>
          </a:p>
          <a:p>
            <a:r>
              <a:rPr lang="en-US" dirty="0" smtClean="0"/>
              <a:t>Navigation (scrolling, paging,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91" y="4175717"/>
            <a:ext cx="5295900" cy="166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45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Principles of visual organization (Mullet/Sano)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454"/>
            <a:ext cx="525075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Gestalt (“whole”) processing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Proximity / spacing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Similarity / contrast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Continuity / discontinuity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2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45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Tools for visual organization (Mullet/Sano)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3454"/>
            <a:ext cx="525075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Design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rinciples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Grouping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Hierarchy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Relationship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(alignment, position, size)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Balance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552"/>
          <a:stretch/>
        </p:blipFill>
        <p:spPr>
          <a:xfrm>
            <a:off x="2345910" y="5106802"/>
            <a:ext cx="6515100" cy="11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elements of design </a:t>
            </a:r>
            <a:br>
              <a:rPr lang="en-US" dirty="0" smtClean="0"/>
            </a:br>
            <a:r>
              <a:rPr lang="en-US" dirty="0" smtClean="0"/>
              <a:t>are:</a:t>
            </a:r>
          </a:p>
          <a:p>
            <a:pPr lvl="1"/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Repetition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Proximity   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… (“CARP”)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60" y="1750400"/>
            <a:ext cx="3218084" cy="46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6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circle of assignments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Pushed back some due dates</a:t>
            </a:r>
          </a:p>
          <a:p>
            <a:pPr lvl="1"/>
            <a:r>
              <a:rPr lang="en-US" dirty="0" smtClean="0"/>
              <a:t>T4 now due Tuesday</a:t>
            </a:r>
          </a:p>
          <a:p>
            <a:pPr lvl="1"/>
            <a:endParaRPr lang="en-US" dirty="0"/>
          </a:p>
          <a:p>
            <a:r>
              <a:rPr lang="en-US" dirty="0" smtClean="0"/>
              <a:t>All future assignments posted</a:t>
            </a:r>
          </a:p>
          <a:p>
            <a:endParaRPr lang="en-US" dirty="0"/>
          </a:p>
          <a:p>
            <a:r>
              <a:rPr lang="en-US" dirty="0" smtClean="0"/>
              <a:t>Not much room to push things back further, so this is probably the final date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10" r="41758" b="44649"/>
          <a:stretch/>
        </p:blipFill>
        <p:spPr>
          <a:xfrm>
            <a:off x="6527283" y="163855"/>
            <a:ext cx="2444318" cy="37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4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be afraid of contrast</a:t>
            </a:r>
          </a:p>
          <a:p>
            <a:r>
              <a:rPr lang="en-US" dirty="0" smtClean="0"/>
              <a:t>Don’t be afraid of white space</a:t>
            </a:r>
          </a:p>
          <a:p>
            <a:r>
              <a:rPr lang="en-US" dirty="0" smtClean="0"/>
              <a:t>Remember reading order</a:t>
            </a:r>
          </a:p>
          <a:p>
            <a:r>
              <a:rPr lang="en-US" dirty="0" smtClean="0"/>
              <a:t>Remember conventions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7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Things that are the same: present them as the same</a:t>
            </a:r>
          </a:p>
          <a:p>
            <a:endParaRPr lang="en-US" dirty="0"/>
          </a:p>
          <a:p>
            <a:r>
              <a:rPr lang="en-US" dirty="0" smtClean="0"/>
              <a:t>Things that are different: make them </a:t>
            </a:r>
            <a:r>
              <a:rPr lang="en-US" dirty="0" smtClean="0">
                <a:solidFill>
                  <a:srgbClr val="E46C0A"/>
                </a:solidFill>
              </a:rPr>
              <a:t>really</a:t>
            </a:r>
            <a:r>
              <a:rPr lang="en-US" b="1" dirty="0" smtClean="0">
                <a:solidFill>
                  <a:srgbClr val="E46C0A"/>
                </a:solidFill>
              </a:rPr>
              <a:t> </a:t>
            </a:r>
            <a:r>
              <a:rPr lang="en-US" dirty="0" smtClean="0"/>
              <a:t>different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9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0"/>
            <a:ext cx="8946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0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afraid of white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designer’s instinct is to put everything inside a box</a:t>
            </a:r>
          </a:p>
          <a:p>
            <a:endParaRPr lang="en-US" dirty="0"/>
          </a:p>
          <a:p>
            <a:r>
              <a:rPr lang="en-US" dirty="0" smtClean="0"/>
              <a:t>White space can achieve the same effect, but with less visual clutter</a:t>
            </a:r>
          </a:p>
          <a:p>
            <a:endParaRPr lang="en-US" dirty="0"/>
          </a:p>
          <a:p>
            <a:r>
              <a:rPr lang="en-US" dirty="0" smtClean="0"/>
              <a:t>But don’t lose important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2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1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0"/>
            <a:ext cx="8576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9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reading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8081"/>
          </a:xfrm>
        </p:spPr>
        <p:txBody>
          <a:bodyPr>
            <a:normAutofit/>
          </a:bodyPr>
          <a:lstStyle/>
          <a:p>
            <a:r>
              <a:rPr lang="en-US" dirty="0" smtClean="0"/>
              <a:t>“F” shape (at least in English)</a:t>
            </a:r>
          </a:p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www.nngroup.com</a:t>
            </a:r>
            <a:r>
              <a:rPr lang="en-US" dirty="0"/>
              <a:t>/articles/f-shaped-pattern-reading-web-content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1878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6" y="1364152"/>
            <a:ext cx="8684966" cy="40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63" t="11246" r="5350" b="8516"/>
          <a:stretch/>
        </p:blipFill>
        <p:spPr>
          <a:xfrm>
            <a:off x="376264" y="-7629"/>
            <a:ext cx="8418909" cy="68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layout conventions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99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Where do users typically find the menu, help, search, settings</a:t>
            </a:r>
          </a:p>
          <a:p>
            <a:endParaRPr lang="en-US" dirty="0"/>
          </a:p>
          <a:p>
            <a:r>
              <a:rPr lang="en-US" dirty="0" smtClean="0"/>
              <a:t>Note that this may vary by platform</a:t>
            </a:r>
          </a:p>
          <a:p>
            <a:endParaRPr lang="en-US" dirty="0"/>
          </a:p>
          <a:p>
            <a:r>
              <a:rPr lang="en-US" dirty="0" smtClean="0"/>
              <a:t>Steve Krug’s “trunk test” – you were kidnapped by a gang, thrown in the trunk of a car, escape and load up a web page. How quickly can you identify what’s going 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3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/>
              <a:t>Don’t forget to vote!</a:t>
            </a:r>
          </a:p>
          <a:p>
            <a:endParaRPr lang="en-US" sz="2900" dirty="0"/>
          </a:p>
          <a:p>
            <a:r>
              <a:rPr lang="en-US" sz="2900" dirty="0" smtClean="0"/>
              <a:t>You can still register today</a:t>
            </a:r>
          </a:p>
          <a:p>
            <a:endParaRPr lang="en-US" sz="2900" dirty="0"/>
          </a:p>
          <a:p>
            <a:r>
              <a:rPr lang="en-US" sz="2900" dirty="0" smtClean="0"/>
              <a:t>Polling place at rec center</a:t>
            </a:r>
            <a:endParaRPr lang="en-US" sz="2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67" r="17573"/>
          <a:stretch/>
        </p:blipFill>
        <p:spPr>
          <a:xfrm>
            <a:off x="5448506" y="1353229"/>
            <a:ext cx="3564060" cy="54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8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9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bad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baduiuxdesign.tumblr.com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sloppyui.tumblr.com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 smtClean="0"/>
              <a:t>CrappyDesign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interfacehallofshame.eu</a:t>
            </a:r>
            <a:r>
              <a:rPr lang="en-US" dirty="0" smtClean="0"/>
              <a:t>/</a:t>
            </a:r>
          </a:p>
          <a:p>
            <a:r>
              <a:rPr lang="en-US" dirty="0"/>
              <a:t>http://</a:t>
            </a:r>
            <a:r>
              <a:rPr lang="en-US" dirty="0" err="1"/>
              <a:t>blog.userfocus.co.uk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8332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Partner up with someone</a:t>
            </a:r>
          </a:p>
          <a:p>
            <a:endParaRPr lang="en-US" dirty="0"/>
          </a:p>
          <a:p>
            <a:r>
              <a:rPr lang="en-US" dirty="0" smtClean="0"/>
              <a:t>Pick a specific screen of an app or web site</a:t>
            </a:r>
          </a:p>
          <a:p>
            <a:endParaRPr lang="en-US" dirty="0"/>
          </a:p>
          <a:p>
            <a:r>
              <a:rPr lang="en-US" dirty="0" smtClean="0"/>
              <a:t>Critique it with respect to:  grouping, hierarchy, relationship, balance</a:t>
            </a:r>
          </a:p>
          <a:p>
            <a:endParaRPr lang="en-US" dirty="0"/>
          </a:p>
          <a:p>
            <a:r>
              <a:rPr lang="en-US" dirty="0" smtClean="0"/>
              <a:t>And sketch out how to fix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7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Mid-fidelity prototyping with </a:t>
            </a:r>
            <a:r>
              <a:rPr lang="en-US" dirty="0" err="1" smtClean="0"/>
              <a:t>Axure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Bring a device that can run </a:t>
            </a:r>
            <a:r>
              <a:rPr lang="en-US" dirty="0" err="1" smtClean="0"/>
              <a:t>Axure</a:t>
            </a:r>
            <a:r>
              <a:rPr lang="en-US" dirty="0" smtClean="0"/>
              <a:t> (coordinate with your group)</a:t>
            </a:r>
          </a:p>
          <a:p>
            <a:endParaRPr lang="en-US" dirty="0"/>
          </a:p>
          <a:p>
            <a:r>
              <a:rPr lang="en-US" dirty="0" smtClean="0"/>
              <a:t>Make sure </a:t>
            </a:r>
            <a:r>
              <a:rPr lang="en-US" dirty="0" err="1" smtClean="0"/>
              <a:t>Axure</a:t>
            </a:r>
            <a:r>
              <a:rPr lang="en-US" dirty="0" smtClean="0"/>
              <a:t> is installed (free demo or free educational license)</a:t>
            </a:r>
          </a:p>
          <a:p>
            <a:endParaRPr lang="en-US" dirty="0"/>
          </a:p>
          <a:p>
            <a:r>
              <a:rPr lang="en-US" dirty="0" smtClean="0"/>
              <a:t>Next Tuesday: more about design, type, color, and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42283"/>
          </a:xfrm>
        </p:spPr>
        <p:txBody>
          <a:bodyPr/>
          <a:lstStyle/>
          <a:p>
            <a:r>
              <a:rPr lang="en-US" dirty="0" smtClean="0"/>
              <a:t>Inspirations (remember those?)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5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0"/>
            <a:ext cx="827616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844" y="6460268"/>
            <a:ext cx="824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robots.thoughtbot.com</a:t>
            </a:r>
            <a:r>
              <a:rPr lang="en-US" dirty="0"/>
              <a:t>/human-centered-type</a:t>
            </a:r>
          </a:p>
        </p:txBody>
      </p:sp>
    </p:spTree>
    <p:extLst>
      <p:ext uri="{BB962C8B-B14F-4D97-AF65-F5344CB8AC3E}">
        <p14:creationId xmlns:p14="http://schemas.microsoft.com/office/powerpoint/2010/main" val="57338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3645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5796" y="6364636"/>
            <a:ext cx="5914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bost.ocks.org</a:t>
            </a:r>
            <a:r>
              <a:rPr lang="en-US" dirty="0"/>
              <a:t>/mike/scroll/</a:t>
            </a:r>
          </a:p>
        </p:txBody>
      </p:sp>
    </p:spTree>
    <p:extLst>
      <p:ext uri="{BB962C8B-B14F-4D97-AF65-F5344CB8AC3E}">
        <p14:creationId xmlns:p14="http://schemas.microsoft.com/office/powerpoint/2010/main" val="54923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3645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1509" y="6425948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www.gesturemanifesto.com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971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organization of user interfaces</a:t>
            </a:r>
          </a:p>
          <a:p>
            <a:endParaRPr lang="en-US" dirty="0" smtClean="0"/>
          </a:p>
          <a:p>
            <a:r>
              <a:rPr lang="en-US" dirty="0" smtClean="0"/>
              <a:t>Adapting visual design principles to user interface design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5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65" y="548799"/>
            <a:ext cx="862509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“The eye travels along the paths cut out for it in the work” – Paul Klee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“Design is mind control” – Fred </a:t>
            </a:r>
            <a:r>
              <a:rPr lang="en-US" dirty="0" err="1" smtClean="0"/>
              <a:t>Zinn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65" y="3137309"/>
            <a:ext cx="5239150" cy="34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1302</TotalTime>
  <Words>779</Words>
  <Application>Microsoft Macintosh PowerPoint</Application>
  <PresentationFormat>On-screen Show (4:3)</PresentationFormat>
  <Paragraphs>167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Black</vt:lpstr>
      <vt:lpstr> CSCI 5839 Fall 2014 </vt:lpstr>
      <vt:lpstr>The circle of assignments  </vt:lpstr>
      <vt:lpstr>Also…</vt:lpstr>
      <vt:lpstr>Inspirations (remember those?)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Why do we care about visual design? </vt:lpstr>
      <vt:lpstr>User interfaces vs. print documents</vt:lpstr>
      <vt:lpstr>Goals for visually designing UIs</vt:lpstr>
      <vt:lpstr>Consequences of UIs with bad visual design</vt:lpstr>
      <vt:lpstr>False structure</vt:lpstr>
      <vt:lpstr>Elements of visual design</vt:lpstr>
      <vt:lpstr>Principles of visual organization (Mullet/Sano)</vt:lpstr>
      <vt:lpstr>Tools for visual organization (Mullet/Sano)</vt:lpstr>
      <vt:lpstr>Another perspective</vt:lpstr>
      <vt:lpstr>Practical considerations</vt:lpstr>
      <vt:lpstr>Contrast</vt:lpstr>
      <vt:lpstr>PowerPoint Presentation</vt:lpstr>
      <vt:lpstr>Don’t be afraid of white space</vt:lpstr>
      <vt:lpstr>PowerPoint Presentation</vt:lpstr>
      <vt:lpstr>PowerPoint Presentation</vt:lpstr>
      <vt:lpstr>Remember reading order</vt:lpstr>
      <vt:lpstr>PowerPoint Presentation</vt:lpstr>
      <vt:lpstr>PowerPoint Presentation</vt:lpstr>
      <vt:lpstr>Remember layout conventions</vt:lpstr>
      <vt:lpstr>PowerPoint Presentation</vt:lpstr>
      <vt:lpstr>Examples of bad design</vt:lpstr>
      <vt:lpstr>Activity</vt:lpstr>
      <vt:lpstr>Next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aloud </dc:title>
  <dc:creator>Shaun Kane</dc:creator>
  <cp:lastModifiedBy>Shaun Kane</cp:lastModifiedBy>
  <cp:revision>399</cp:revision>
  <dcterms:created xsi:type="dcterms:W3CDTF">2014-10-16T19:05:29Z</dcterms:created>
  <dcterms:modified xsi:type="dcterms:W3CDTF">2014-11-04T22:17:51Z</dcterms:modified>
</cp:coreProperties>
</file>